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9" r:id="rId4"/>
    <p:sldId id="257" r:id="rId5"/>
    <p:sldId id="260" r:id="rId6"/>
    <p:sldId id="262" r:id="rId7"/>
    <p:sldId id="263" r:id="rId8"/>
    <p:sldId id="264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66CC"/>
    <a:srgbClr val="00FF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-677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50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5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46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05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99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1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247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82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85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9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3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FA6FB-7A70-482C-A0CD-9F4265E8B7F7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314AA-DB0E-4FCE-A40D-572B6D5696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65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6.png"/><Relationship Id="rId18" Type="http://schemas.openxmlformats.org/officeDocument/2006/relationships/slide" Target="slide11.xml"/><Relationship Id="rId3" Type="http://schemas.openxmlformats.org/officeDocument/2006/relationships/image" Target="../media/image13.png"/><Relationship Id="rId21" Type="http://schemas.openxmlformats.org/officeDocument/2006/relationships/image" Target="../media/image49.jpeg"/><Relationship Id="rId7" Type="http://schemas.openxmlformats.org/officeDocument/2006/relationships/image" Target="../media/image17.png"/><Relationship Id="rId12" Type="http://schemas.openxmlformats.org/officeDocument/2006/relationships/image" Target="../media/image32.png"/><Relationship Id="rId17" Type="http://schemas.openxmlformats.org/officeDocument/2006/relationships/image" Target="../media/image47.png"/><Relationship Id="rId2" Type="http://schemas.openxmlformats.org/officeDocument/2006/relationships/image" Target="../media/image12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41.png"/><Relationship Id="rId23" Type="http://schemas.openxmlformats.org/officeDocument/2006/relationships/image" Target="../media/image51.png"/><Relationship Id="rId10" Type="http://schemas.openxmlformats.org/officeDocument/2006/relationships/image" Target="../media/image26.pn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40.png"/><Relationship Id="rId22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slide" Target="slide5.xml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slide" Target="slide6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" Type="http://schemas.openxmlformats.org/officeDocument/2006/relationships/image" Target="../media/image2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4.jpeg"/><Relationship Id="rId10" Type="http://schemas.openxmlformats.org/officeDocument/2006/relationships/image" Target="../media/image15.png"/><Relationship Id="rId19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7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0.png"/><Relationship Id="rId2" Type="http://schemas.openxmlformats.org/officeDocument/2006/relationships/image" Target="../media/image28.png"/><Relationship Id="rId16" Type="http://schemas.openxmlformats.org/officeDocument/2006/relationships/image" Target="../media/image29.png"/><Relationship Id="rId20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6.png"/><Relationship Id="rId18" Type="http://schemas.openxmlformats.org/officeDocument/2006/relationships/image" Target="../media/image35.png"/><Relationship Id="rId3" Type="http://schemas.openxmlformats.org/officeDocument/2006/relationships/image" Target="../media/image10.png"/><Relationship Id="rId21" Type="http://schemas.openxmlformats.org/officeDocument/2006/relationships/image" Target="../media/image2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34.png"/><Relationship Id="rId2" Type="http://schemas.openxmlformats.org/officeDocument/2006/relationships/image" Target="../media/image9.png"/><Relationship Id="rId16" Type="http://schemas.openxmlformats.org/officeDocument/2006/relationships/image" Target="../media/image33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32.png"/><Relationship Id="rId10" Type="http://schemas.openxmlformats.org/officeDocument/2006/relationships/image" Target="../media/image17.png"/><Relationship Id="rId19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.png"/><Relationship Id="rId18" Type="http://schemas.openxmlformats.org/officeDocument/2006/relationships/image" Target="../media/image40.png"/><Relationship Id="rId3" Type="http://schemas.openxmlformats.org/officeDocument/2006/relationships/image" Target="../media/image12.png"/><Relationship Id="rId21" Type="http://schemas.openxmlformats.org/officeDocument/2006/relationships/slide" Target="slide9.xml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17" Type="http://schemas.openxmlformats.org/officeDocument/2006/relationships/image" Target="../media/image39.pn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6.png"/><Relationship Id="rId2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44.jpeg"/><Relationship Id="rId3" Type="http://schemas.openxmlformats.org/officeDocument/2006/relationships/image" Target="../media/image11.png"/><Relationship Id="rId21" Type="http://schemas.openxmlformats.org/officeDocument/2006/relationships/image" Target="../media/image47.png"/><Relationship Id="rId7" Type="http://schemas.openxmlformats.org/officeDocument/2006/relationships/image" Target="../media/image15.png"/><Relationship Id="rId12" Type="http://schemas.openxmlformats.org/officeDocument/2006/relationships/image" Target="../media/image26.png"/><Relationship Id="rId17" Type="http://schemas.openxmlformats.org/officeDocument/2006/relationships/image" Target="../media/image41.png"/><Relationship Id="rId2" Type="http://schemas.openxmlformats.org/officeDocument/2006/relationships/image" Target="../media/image43.png"/><Relationship Id="rId16" Type="http://schemas.openxmlformats.org/officeDocument/2006/relationships/image" Target="../media/image4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36.png"/><Relationship Id="rId23" Type="http://schemas.openxmlformats.org/officeDocument/2006/relationships/image" Target="../media/image27.png"/><Relationship Id="rId10" Type="http://schemas.openxmlformats.org/officeDocument/2006/relationships/image" Target="../media/image18.png"/><Relationship Id="rId19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36525"/>
            <a:ext cx="12065000" cy="658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85680CC-5069-4FBD-A080-F2EB9526E7A4}"/>
              </a:ext>
            </a:extLst>
          </p:cNvPr>
          <p:cNvSpPr txBox="1"/>
          <p:nvPr/>
        </p:nvSpPr>
        <p:spPr>
          <a:xfrm>
            <a:off x="177800" y="212771"/>
            <a:ext cx="11784814" cy="658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Использование кроссвордов со старшими </a:t>
            </a: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дошкольниками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Разгадывание кроссвордов - это игра на эрудицию, а ещё уникальный способ провести время с пользой. Дети старшего дошкольного возраста с радостью откликаются на предложение  ответить на вопрос, ответ на который они точно знают. Здесь и создаётся интрига, и надо пользоваться моментом! Предложить детям  кроссворд, а если ещё использовать для этого мультимедийные и интерактивные средства то это вообще здорово!  Детям очень нравится управлять мышкой и клавиатурой. Разгадывая кроссворд дети  более внимательны, у них появляется желание думать, находить правильный ответ.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Каждое разгаданное слово воспринимается ребенком как достижение, как доказательство того, что он молодец и это влияет положительно на его самооценку.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Цель: Использование кроссворда как эффективного средства для воспитания ребёнка – интеллектуала.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Задачи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Повторять и закреплять знание цифр, букв, состава числа до 10.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Развивать логическое мышление, память, внимание детей.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Закреплять, расширять знания и кругозор детей по заданной теме.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Обогащать словарный запас по теме.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формировать орфографическую зоркость.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Формирование навыков</a:t>
            </a:r>
            <a:r>
              <a:rPr kumimoji="0" lang="ru-RU" sz="1600" b="0" i="0" u="none" strike="noStrike" kern="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активного пользователя компьютером </a:t>
            </a: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развивать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мелкую моторику руки.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Тренировать усидчивость, умение добиваться результата, создают положительный эмоциональный настрой.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формировать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навык самоконтроля, необходимый в будущей учебной деятельности.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С детьми старшего дошкольного возраста кроссворды можно использовать в образовательной деятельности, самостоятельной деятельности, на итоговых мероприятиях и в развлечениях.  Для закрепления знаний детей по определённым темам дома можно использовать в работе с родителями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Решение кроссвордов - это эффективная методика наращивания словарного запаса, а значит, воспитания ребёнка-интеллектуала. Умственное развитие ребёнка - необходимая часть воспитания разносторонней личности.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787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7922530" y="611873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Э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784046" y="611873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Ю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61014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Ь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199498" y="612555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Ы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37982" y="6125560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Ъ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061014" y="547272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С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672853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76466" y="612556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Щ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735810" y="549775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М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587659" y="612556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Ш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726143" y="6125563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Ч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864627" y="612556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Ц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8779493" y="5472725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У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184428" y="486766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Ё</a:t>
            </a: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9650676" y="481308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Й</a:t>
            </a: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036425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Х</a:t>
            </a: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05" y="4753524"/>
            <a:ext cx="932769" cy="70719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805" y="4643767"/>
            <a:ext cx="1024217" cy="865707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127" y="4637670"/>
            <a:ext cx="1030313" cy="8779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27" y="5270854"/>
            <a:ext cx="938865" cy="890093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495" y="5298595"/>
            <a:ext cx="987638" cy="8779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602" y="4655040"/>
            <a:ext cx="932769" cy="932769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764" y="5295239"/>
            <a:ext cx="1005927" cy="841321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899" y="4628776"/>
            <a:ext cx="1018120" cy="932769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10558281" y="1142394"/>
            <a:ext cx="777922" cy="97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389" y="4601349"/>
            <a:ext cx="944962" cy="932769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662" y="5270852"/>
            <a:ext cx="981541" cy="89009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8608" y="4640997"/>
            <a:ext cx="975445" cy="89009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6710" y="5258658"/>
            <a:ext cx="993734" cy="91447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4544" y="4652930"/>
            <a:ext cx="1012024" cy="90838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4322" y="5309477"/>
            <a:ext cx="1036410" cy="89619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8233" y="4689472"/>
            <a:ext cx="1048603" cy="908383"/>
          </a:xfrm>
          <a:prstGeom prst="rect">
            <a:avLst/>
          </a:prstGeom>
        </p:spPr>
      </p:pic>
      <p:pic>
        <p:nvPicPr>
          <p:cNvPr id="7169" name="Рисунок 71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9611" y="5258658"/>
            <a:ext cx="1036410" cy="835224"/>
          </a:xfrm>
          <a:prstGeom prst="rect">
            <a:avLst/>
          </a:prstGeom>
        </p:spPr>
      </p:pic>
      <p:pic>
        <p:nvPicPr>
          <p:cNvPr id="7172" name="Рисунок 7171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5343" y="5480731"/>
            <a:ext cx="1646063" cy="1499746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60759" y="-24971"/>
            <a:ext cx="7401185" cy="4657748"/>
          </a:xfrm>
          <a:prstGeom prst="rect">
            <a:avLst/>
          </a:prstGeom>
        </p:spPr>
      </p:pic>
      <p:pic>
        <p:nvPicPr>
          <p:cNvPr id="10242" name="Picture 2" descr="https://st.depositphotos.com/1967477/4960/v/950/depositphotos_49601241-stock-illustration-peacock-cartoon.jpg"/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2"/>
          <a:stretch/>
        </p:blipFill>
        <p:spPr bwMode="auto">
          <a:xfrm flipH="1">
            <a:off x="284507" y="241542"/>
            <a:ext cx="4009412" cy="427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Рисунок 717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1929" y="-501535"/>
            <a:ext cx="4761389" cy="5133277"/>
          </a:xfrm>
          <a:prstGeom prst="rect">
            <a:avLst/>
          </a:prstGeom>
        </p:spPr>
      </p:pic>
      <p:sp>
        <p:nvSpPr>
          <p:cNvPr id="57" name="Прямоугольник 56"/>
          <p:cNvSpPr/>
          <p:nvPr/>
        </p:nvSpPr>
        <p:spPr>
          <a:xfrm>
            <a:off x="2037088" y="2943577"/>
            <a:ext cx="895728" cy="874444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175" name="Прямоугольник 7174"/>
          <p:cNvSpPr/>
          <p:nvPr/>
        </p:nvSpPr>
        <p:spPr>
          <a:xfrm>
            <a:off x="6288506" y="2069433"/>
            <a:ext cx="625642" cy="529388"/>
          </a:xfrm>
          <a:prstGeom prst="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П</a:t>
            </a:r>
          </a:p>
        </p:txBody>
      </p:sp>
      <p:sp>
        <p:nvSpPr>
          <p:cNvPr id="67" name="Прямоугольник 66"/>
          <p:cNvSpPr/>
          <p:nvPr/>
        </p:nvSpPr>
        <p:spPr>
          <a:xfrm>
            <a:off x="7036755" y="2065103"/>
            <a:ext cx="625642" cy="529388"/>
          </a:xfrm>
          <a:prstGeom prst="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А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7687881" y="2073946"/>
            <a:ext cx="625642" cy="529388"/>
          </a:xfrm>
          <a:prstGeom prst="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В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8349320" y="2067630"/>
            <a:ext cx="625642" cy="529388"/>
          </a:xfrm>
          <a:prstGeom prst="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Л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9000446" y="2055251"/>
            <a:ext cx="625642" cy="529388"/>
          </a:xfrm>
          <a:prstGeom prst="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И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9661885" y="2079482"/>
            <a:ext cx="625642" cy="529388"/>
          </a:xfrm>
          <a:prstGeom prst="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Н</a:t>
            </a:r>
          </a:p>
        </p:txBody>
      </p:sp>
      <p:pic>
        <p:nvPicPr>
          <p:cNvPr id="7176" name="Рисунок 717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88416" y="5327465"/>
            <a:ext cx="969348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2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1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6"/>
                  </p:tgtEl>
                </p:cond>
              </p:nextCondLst>
            </p:seq>
          </p:childTnLst>
        </p:cTn>
      </p:par>
    </p:tnLst>
    <p:bldLst>
      <p:bldP spid="7175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37"/>
            <a:ext cx="12192000" cy="6858000"/>
          </a:xfrm>
          <a:prstGeom prst="rect">
            <a:avLst/>
          </a:prstGeom>
        </p:spPr>
      </p:pic>
      <p:sp>
        <p:nvSpPr>
          <p:cNvPr id="30" name="AutoShape 2" descr="https://yandex.ru/images/hoSO6Z828/9c71cfHdRr/p99nFLmthcQ4tcgj7yIefTsBPtsuD5En7ebNXuHnPDmZyBdZN7SnG1BV-1VzA_mft_RFS1xEU2NwEIKKAEyNJ-PIZBby-5XEeuDbZ_cpTWo6Fy3cL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AutoShape 6" descr="https://yandex.ru/images/hoSO6Z828/9c71cfHdRr/p99nFLmthcQ4tcgj7yIefTsBPtsuD5En7ebNXuHnPDmZyBdZN7SnG1BV-1VzA_mft_RFS1xEU2NwEIKKAEyNJ-PIZBby-5XEeuDbZ_cpTWo6Fy3cLQ"/>
          <p:cNvSpPr>
            <a:spLocks noChangeAspect="1" noChangeArrowheads="1"/>
          </p:cNvSpPr>
          <p:nvPr/>
        </p:nvSpPr>
        <p:spPr bwMode="auto">
          <a:xfrm>
            <a:off x="307975" y="7937"/>
            <a:ext cx="3798804" cy="37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8" name="Picture 8" descr="https://cdn2.scratch.mit.edu/get_image/gallery/3676348_200x130.p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84" y="3534908"/>
            <a:ext cx="4884205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6904" y="160338"/>
            <a:ext cx="1585097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8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36525"/>
            <a:ext cx="12065000" cy="658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90F92B-E06E-49C7-BE2E-ADEDDBE135FA}"/>
              </a:ext>
            </a:extLst>
          </p:cNvPr>
          <p:cNvSpPr txBox="1"/>
          <p:nvPr/>
        </p:nvSpPr>
        <p:spPr>
          <a:xfrm>
            <a:off x="190500" y="422118"/>
            <a:ext cx="118364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</a:rPr>
              <a:t>Как решать кроссворд «Зоопарк»</a:t>
            </a:r>
          </a:p>
          <a:p>
            <a:r>
              <a:rPr lang="ru-RU" dirty="0">
                <a:solidFill>
                  <a:srgbClr val="002060"/>
                </a:solidFill>
              </a:rPr>
              <a:t>Это кроссворд можно использовать в старшей группе для совместной игры с педагогом, а в подготовительной группе для самостоятельной деятельности детей. Тема её животные и птицы живущие в зоопарке.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</a:rPr>
              <a:t>Дикобраз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</a:rPr>
              <a:t>Зебра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</a:rPr>
              <a:t>Тигр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</a:rPr>
              <a:t>Леопард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</a:rPr>
              <a:t>Волк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</a:rPr>
              <a:t>Жираф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</a:rPr>
              <a:t>Павлин</a:t>
            </a:r>
          </a:p>
          <a:p>
            <a:r>
              <a:rPr lang="ru-RU" dirty="0">
                <a:solidFill>
                  <a:srgbClr val="002060"/>
                </a:solidFill>
              </a:rPr>
              <a:t>Счёт в этой игре в пределах 10 используются знаки плюс и минус. С титульного листа игра запускается кнопкой «Начало игры». Она переходит на слайд с кроссвордом. Решаем пример и  нажимаем на ответ. Если ответ не верный то животное не появляется и надо перерешать пример. Если ответ верный то открывается животное и цифра куда вписывается название животного или птицы. Ответ набирается на клавиатуре внизу слайда. Работаем «мышкой». Наводим курсор на нужную букву и щёлкаем мышкой. Если набираете правильная буква то она появляется на поле кроссворда. При неправильном наборе буквы нет. Когда вписано слово полностью можно переходить к следующему слову. Нажимаем на кнопку «Далее» с пандой и переходим на следующий слайд. Когда заполнен весь кроссворд попадаем на слайд с бегущим волком и нажимая кнопку «начало игры» с белочкой можно вернуться на титульный лист. При желании может сесть и отгадывать кроссворд следующий желающий</a:t>
            </a:r>
            <a:r>
              <a:rPr lang="ru-RU" sz="16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1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" y="0"/>
            <a:ext cx="12192001" cy="6858000"/>
          </a:xfrm>
          <a:prstGeom prst="rect">
            <a:avLst/>
          </a:prstGeom>
        </p:spPr>
      </p:pic>
      <p:pic>
        <p:nvPicPr>
          <p:cNvPr id="11" name="Рисунок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810" y="5379868"/>
            <a:ext cx="1583995" cy="159697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39070">
            <a:off x="7710196" y="-57057"/>
            <a:ext cx="4312655" cy="49548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60578"/>
            <a:ext cx="9657348" cy="41388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9007"/>
            <a:ext cx="7523748" cy="30469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546100" h="552450"/>
            <a:bevelB w="304800" h="285750"/>
          </a:sp3d>
        </p:spPr>
        <p:txBody>
          <a:bodyPr wrap="square" rtlCol="0">
            <a:spAutoFit/>
            <a:sp3d extrusionH="57150">
              <a:bevelT h="25400" prst="softRound"/>
            </a:sp3d>
          </a:bodyPr>
          <a:lstStyle/>
          <a:p>
            <a:pPr algn="ctr"/>
            <a:r>
              <a:rPr lang="ru-RU" sz="3200" b="1" dirty="0">
                <a:ln>
                  <a:solidFill>
                    <a:srgbClr val="7030A0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Математический кроссворд для детей старшего дошкольного  возраста</a:t>
            </a:r>
            <a:endParaRPr lang="ru-RU" sz="6600" b="1" dirty="0">
              <a:ln>
                <a:solidFill>
                  <a:srgbClr val="7030A0"/>
                </a:solidFill>
              </a:ln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u-RU" sz="9600" b="1" dirty="0">
                <a:ln>
                  <a:solidFill>
                    <a:schemeClr val="bg1"/>
                  </a:solidFill>
                </a:ln>
                <a:blipFill dpi="0"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reflection blurRad="6350" stA="50000" endA="300" endPos="50000" dist="29997" dir="5400000" sy="-100000" algn="bl" rotWithShape="0"/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«Зоопарк»</a:t>
            </a:r>
          </a:p>
        </p:txBody>
      </p:sp>
    </p:spTree>
    <p:extLst>
      <p:ext uri="{BB962C8B-B14F-4D97-AF65-F5344CB8AC3E}">
        <p14:creationId xmlns:p14="http://schemas.microsoft.com/office/powerpoint/2010/main" val="3189491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Группа 105"/>
          <p:cNvGrpSpPr/>
          <p:nvPr/>
        </p:nvGrpSpPr>
        <p:grpSpPr>
          <a:xfrm>
            <a:off x="4131941" y="36865"/>
            <a:ext cx="7068548" cy="4717604"/>
            <a:chOff x="3525479" y="386881"/>
            <a:chExt cx="6050572" cy="3942945"/>
          </a:xfrm>
        </p:grpSpPr>
        <p:pic>
          <p:nvPicPr>
            <p:cNvPr id="130" name="Рисунок 129"/>
            <p:cNvPicPr>
              <a:picLocks noChangeAspect="1"/>
            </p:cNvPicPr>
            <p:nvPr/>
          </p:nvPicPr>
          <p:blipFill rotWithShape="1">
            <a:blip r:embed="rId2"/>
            <a:srcRect l="31401"/>
            <a:stretch/>
          </p:blipFill>
          <p:spPr>
            <a:xfrm>
              <a:off x="3525479" y="386881"/>
              <a:ext cx="6050572" cy="3942945"/>
            </a:xfrm>
            <a:prstGeom prst="rect">
              <a:avLst/>
            </a:prstGeom>
          </p:spPr>
        </p:pic>
        <p:sp>
          <p:nvSpPr>
            <p:cNvPr id="137" name="Прямоугольник 136"/>
            <p:cNvSpPr/>
            <p:nvPr/>
          </p:nvSpPr>
          <p:spPr>
            <a:xfrm rot="5400000">
              <a:off x="8430595" y="969725"/>
              <a:ext cx="551664" cy="5632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Скругленный прямоугольник 3"/>
          <p:cNvSpPr/>
          <p:nvPr/>
        </p:nvSpPr>
        <p:spPr>
          <a:xfrm>
            <a:off x="7922530" y="611873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Э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784046" y="611873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Ю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61014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Ь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199498" y="612555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Ы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37982" y="6125560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Ъ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061014" y="547272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С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672853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76466" y="612556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Щ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735810" y="549775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М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587659" y="612556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Ш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726143" y="6125563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Ч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864627" y="612556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Ц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9650676" y="547272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Ф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8779493" y="5472725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У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7920820" y="5472727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Т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5385896" y="486766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Е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3587659" y="4842657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Г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184428" y="486766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Ё</a:t>
            </a: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7020075" y="4822206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Ж</a:t>
            </a: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9650676" y="481308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Й</a:t>
            </a: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036425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Х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84" y="5311823"/>
            <a:ext cx="1249788" cy="1371719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738" y="4670446"/>
            <a:ext cx="1219306" cy="1371719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040" y="5292923"/>
            <a:ext cx="1249788" cy="1371719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627" y="5356305"/>
            <a:ext cx="1243692" cy="1371719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05" y="4753524"/>
            <a:ext cx="932769" cy="707197"/>
          </a:xfrm>
          <a:prstGeom prst="rect">
            <a:avLst/>
          </a:prstGeom>
        </p:spPr>
      </p:pic>
      <p:sp>
        <p:nvSpPr>
          <p:cNvPr id="154" name="Скругленный прямоугольник 153"/>
          <p:cNvSpPr/>
          <p:nvPr/>
        </p:nvSpPr>
        <p:spPr>
          <a:xfrm>
            <a:off x="5301474" y="1473183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Д</a:t>
            </a: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805" y="4643767"/>
            <a:ext cx="1024217" cy="865707"/>
          </a:xfrm>
          <a:prstGeom prst="rect">
            <a:avLst/>
          </a:prstGeom>
        </p:spPr>
      </p:pic>
      <p:sp>
        <p:nvSpPr>
          <p:cNvPr id="155" name="Скругленный прямоугольник 154"/>
          <p:cNvSpPr/>
          <p:nvPr/>
        </p:nvSpPr>
        <p:spPr>
          <a:xfrm>
            <a:off x="5968117" y="1458337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И</a:t>
            </a: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3127" y="4637670"/>
            <a:ext cx="1030313" cy="877900"/>
          </a:xfrm>
          <a:prstGeom prst="rect">
            <a:avLst/>
          </a:prstGeom>
        </p:spPr>
      </p:pic>
      <p:sp>
        <p:nvSpPr>
          <p:cNvPr id="156" name="Скругленный прямоугольник 155"/>
          <p:cNvSpPr/>
          <p:nvPr/>
        </p:nvSpPr>
        <p:spPr>
          <a:xfrm>
            <a:off x="6596249" y="1458336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К</a:t>
            </a: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327" y="5270854"/>
            <a:ext cx="938865" cy="890093"/>
          </a:xfrm>
          <a:prstGeom prst="rect">
            <a:avLst/>
          </a:prstGeom>
        </p:spPr>
      </p:pic>
      <p:sp>
        <p:nvSpPr>
          <p:cNvPr id="157" name="Скругленный прямоугольник 156"/>
          <p:cNvSpPr/>
          <p:nvPr/>
        </p:nvSpPr>
        <p:spPr>
          <a:xfrm>
            <a:off x="7261926" y="1466350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О</a:t>
            </a: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3495" y="5298595"/>
            <a:ext cx="987638" cy="877900"/>
          </a:xfrm>
          <a:prstGeom prst="rect">
            <a:avLst/>
          </a:prstGeom>
        </p:spPr>
      </p:pic>
      <p:sp>
        <p:nvSpPr>
          <p:cNvPr id="158" name="Скругленный прямоугольник 157"/>
          <p:cNvSpPr/>
          <p:nvPr/>
        </p:nvSpPr>
        <p:spPr>
          <a:xfrm>
            <a:off x="7945889" y="1458336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Б</a:t>
            </a: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4602" y="4655040"/>
            <a:ext cx="932769" cy="932769"/>
          </a:xfrm>
          <a:prstGeom prst="rect">
            <a:avLst/>
          </a:prstGeom>
        </p:spPr>
      </p:pic>
      <p:sp>
        <p:nvSpPr>
          <p:cNvPr id="159" name="Скругленный прямоугольник 158"/>
          <p:cNvSpPr/>
          <p:nvPr/>
        </p:nvSpPr>
        <p:spPr>
          <a:xfrm>
            <a:off x="8627959" y="1450323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Р</a:t>
            </a:r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8764" y="5295239"/>
            <a:ext cx="1005927" cy="841321"/>
          </a:xfrm>
          <a:prstGeom prst="rect">
            <a:avLst/>
          </a:prstGeom>
        </p:spPr>
      </p:pic>
      <p:sp>
        <p:nvSpPr>
          <p:cNvPr id="160" name="Скругленный прямоугольник 159"/>
          <p:cNvSpPr/>
          <p:nvPr/>
        </p:nvSpPr>
        <p:spPr>
          <a:xfrm>
            <a:off x="9265193" y="1466349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А</a:t>
            </a:r>
          </a:p>
        </p:txBody>
      </p:sp>
      <p:sp>
        <p:nvSpPr>
          <p:cNvPr id="161" name="Скругленный прямоугольник 160"/>
          <p:cNvSpPr/>
          <p:nvPr/>
        </p:nvSpPr>
        <p:spPr>
          <a:xfrm>
            <a:off x="9911737" y="1459832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З</a:t>
            </a:r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9899" y="4628776"/>
            <a:ext cx="1018120" cy="932769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10558281" y="1142394"/>
            <a:ext cx="777922" cy="97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4" name="Рисунок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-36013" y="400050"/>
            <a:ext cx="5156209" cy="4258325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85370" y="-473134"/>
            <a:ext cx="5345249" cy="5143579"/>
          </a:xfrm>
          <a:prstGeom prst="rect">
            <a:avLst/>
          </a:prstGeom>
        </p:spPr>
      </p:pic>
      <p:sp>
        <p:nvSpPr>
          <p:cNvPr id="57" name="Прямоугольник 56"/>
          <p:cNvSpPr/>
          <p:nvPr/>
        </p:nvSpPr>
        <p:spPr>
          <a:xfrm>
            <a:off x="762000" y="3000625"/>
            <a:ext cx="886082" cy="8665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62" name="Рисунок 61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1667" y="5425560"/>
            <a:ext cx="1640848" cy="15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1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244" y="139119"/>
            <a:ext cx="7364606" cy="4523624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7922530" y="611873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Э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784046" y="611873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Ю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61014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Ь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199498" y="612555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Ы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37982" y="6125560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Ъ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061014" y="547272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С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672853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76466" y="612556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Щ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735810" y="549775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М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587659" y="612556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Ш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726143" y="6125563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Ч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864627" y="612556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Ц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9650676" y="547272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Ф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8779493" y="5472725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У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7920820" y="5472727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Т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3587659" y="4842657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Г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184428" y="486766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Ё</a:t>
            </a: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7020075" y="4822206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Ж</a:t>
            </a: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9650676" y="481308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Й</a:t>
            </a: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036425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Х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84" y="5311823"/>
            <a:ext cx="1249788" cy="1371719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738" y="4670446"/>
            <a:ext cx="1219306" cy="1371719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040" y="5292923"/>
            <a:ext cx="1249788" cy="1371719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627" y="5356305"/>
            <a:ext cx="1243692" cy="1371719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05" y="4753524"/>
            <a:ext cx="932769" cy="70719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805" y="4643767"/>
            <a:ext cx="1024217" cy="865707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3127" y="4637670"/>
            <a:ext cx="1030313" cy="8779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327" y="5270854"/>
            <a:ext cx="938865" cy="890093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3495" y="5298595"/>
            <a:ext cx="987638" cy="8779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4602" y="4655040"/>
            <a:ext cx="932769" cy="932769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8764" y="5295239"/>
            <a:ext cx="1005927" cy="841321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9899" y="4628776"/>
            <a:ext cx="1018120" cy="932769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10558281" y="1142394"/>
            <a:ext cx="777922" cy="97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https://ru6.anyfad.com/items/t1@713d35a7-c43f-4514-bcdf-c5fcd3e98856/Risunki-karandashom-dlya-srisovki.jpg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93" y="245630"/>
            <a:ext cx="3580198" cy="452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2560" y="-403664"/>
            <a:ext cx="5114987" cy="5186230"/>
          </a:xfrm>
          <a:prstGeom prst="rect">
            <a:avLst/>
          </a:prstGeom>
        </p:spPr>
      </p:pic>
      <p:sp>
        <p:nvSpPr>
          <p:cNvPr id="57" name="Прямоугольник 56"/>
          <p:cNvSpPr/>
          <p:nvPr/>
        </p:nvSpPr>
        <p:spPr>
          <a:xfrm>
            <a:off x="1864627" y="3086100"/>
            <a:ext cx="861516" cy="83113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7089258" y="215319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З</a:t>
            </a:r>
          </a:p>
        </p:txBody>
      </p:sp>
      <p:sp>
        <p:nvSpPr>
          <p:cNvPr id="66" name="Скругленный прямоугольник 65"/>
          <p:cNvSpPr/>
          <p:nvPr/>
        </p:nvSpPr>
        <p:spPr>
          <a:xfrm>
            <a:off x="7765476" y="219128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Е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61389" y="4601349"/>
            <a:ext cx="944962" cy="932769"/>
          </a:xfrm>
          <a:prstGeom prst="rect">
            <a:avLst/>
          </a:prstGeom>
        </p:spPr>
      </p:pic>
      <p:sp>
        <p:nvSpPr>
          <p:cNvPr id="69" name="Скругленный прямоугольник 68"/>
          <p:cNvSpPr/>
          <p:nvPr/>
        </p:nvSpPr>
        <p:spPr>
          <a:xfrm>
            <a:off x="8431449" y="246638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Б</a:t>
            </a:r>
          </a:p>
        </p:txBody>
      </p:sp>
      <p:sp>
        <p:nvSpPr>
          <p:cNvPr id="70" name="Скругленный прямоугольник 69"/>
          <p:cNvSpPr/>
          <p:nvPr/>
        </p:nvSpPr>
        <p:spPr>
          <a:xfrm>
            <a:off x="9087321" y="226579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Р</a:t>
            </a:r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9738646" y="245629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А</a:t>
            </a:r>
          </a:p>
        </p:txBody>
      </p:sp>
      <p:pic>
        <p:nvPicPr>
          <p:cNvPr id="28" name="Рисунок 27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8629" y="5497754"/>
            <a:ext cx="1646063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9" grpId="0" animBg="1"/>
      <p:bldP spid="70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814" y="64003"/>
            <a:ext cx="7364606" cy="4657748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7922530" y="611873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Э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784046" y="611873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Ю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61014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Ь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199498" y="612555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Ы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37982" y="6125560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Ъ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061014" y="547272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С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672853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76466" y="612556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Щ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735810" y="549775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М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587659" y="612556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Ш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726143" y="6125563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Ч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864627" y="612556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Ц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9650676" y="547272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Ф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8779493" y="5472725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У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184428" y="486766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Ё</a:t>
            </a: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7020075" y="4822206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Ж</a:t>
            </a: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9650676" y="481308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Й</a:t>
            </a: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036425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Х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84" y="5311823"/>
            <a:ext cx="1249788" cy="1371719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738" y="4670446"/>
            <a:ext cx="1219306" cy="1371719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040" y="5292923"/>
            <a:ext cx="1249788" cy="1371719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627" y="5356305"/>
            <a:ext cx="1243692" cy="1371719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05" y="4753524"/>
            <a:ext cx="932769" cy="70719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805" y="4643767"/>
            <a:ext cx="1024217" cy="865707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3127" y="4637670"/>
            <a:ext cx="1030313" cy="8779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327" y="5270854"/>
            <a:ext cx="938865" cy="890093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3495" y="5298595"/>
            <a:ext cx="987638" cy="8779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4602" y="4655040"/>
            <a:ext cx="932769" cy="932769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8764" y="5295239"/>
            <a:ext cx="1005927" cy="841321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9899" y="4628776"/>
            <a:ext cx="1018120" cy="932769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10558281" y="1142394"/>
            <a:ext cx="777922" cy="97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1389" y="4601349"/>
            <a:ext cx="944962" cy="932769"/>
          </a:xfrm>
          <a:prstGeom prst="rect">
            <a:avLst/>
          </a:prstGeom>
        </p:spPr>
      </p:pic>
      <p:pic>
        <p:nvPicPr>
          <p:cNvPr id="4098" name="Picture 2" descr="http://pngimg.com/uploads/tiger/tiger_PNG23230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8" y="933451"/>
            <a:ext cx="4757494" cy="365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3722" y="-395558"/>
            <a:ext cx="5049659" cy="5066003"/>
          </a:xfrm>
          <a:prstGeom prst="rect">
            <a:avLst/>
          </a:prstGeom>
        </p:spPr>
      </p:pic>
      <p:sp>
        <p:nvSpPr>
          <p:cNvPr id="57" name="Прямоугольник 56"/>
          <p:cNvSpPr/>
          <p:nvPr/>
        </p:nvSpPr>
        <p:spPr>
          <a:xfrm>
            <a:off x="3368980" y="3013788"/>
            <a:ext cx="767493" cy="83113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5000006" y="3484470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Т</a:t>
            </a: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86662" y="5270852"/>
            <a:ext cx="981541" cy="890093"/>
          </a:xfrm>
          <a:prstGeom prst="rect">
            <a:avLst/>
          </a:prstGeom>
        </p:spPr>
      </p:pic>
      <p:sp>
        <p:nvSpPr>
          <p:cNvPr id="60" name="Скругленный прямоугольник 59"/>
          <p:cNvSpPr/>
          <p:nvPr/>
        </p:nvSpPr>
        <p:spPr>
          <a:xfrm>
            <a:off x="5642996" y="3484470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И</a:t>
            </a:r>
          </a:p>
        </p:txBody>
      </p:sp>
      <p:sp>
        <p:nvSpPr>
          <p:cNvPr id="61" name="Скругленный прямоугольник 60"/>
          <p:cNvSpPr/>
          <p:nvPr/>
        </p:nvSpPr>
        <p:spPr>
          <a:xfrm>
            <a:off x="6273458" y="3485815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Г</a:t>
            </a: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68608" y="4640997"/>
            <a:ext cx="975445" cy="890093"/>
          </a:xfrm>
          <a:prstGeom prst="rect">
            <a:avLst/>
          </a:prstGeom>
        </p:spPr>
      </p:pic>
      <p:sp>
        <p:nvSpPr>
          <p:cNvPr id="67" name="Скругленный прямоугольник 66"/>
          <p:cNvSpPr/>
          <p:nvPr/>
        </p:nvSpPr>
        <p:spPr>
          <a:xfrm>
            <a:off x="6978670" y="3484470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Р</a:t>
            </a:r>
          </a:p>
        </p:txBody>
      </p:sp>
      <p:pic>
        <p:nvPicPr>
          <p:cNvPr id="31" name="Рисунок 30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58014" y="5531090"/>
            <a:ext cx="1646063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7922530" y="611873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Э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784046" y="611873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Ю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61014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Ь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199498" y="612555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Ы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37982" y="6125560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Ъ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061014" y="547272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С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672853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76466" y="612556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Щ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735810" y="549775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М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587659" y="612556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Ш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726143" y="6125563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Ч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864627" y="612556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Ц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9650676" y="547272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Ф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8779493" y="5472725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У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184428" y="486766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Ё</a:t>
            </a: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7020075" y="4822206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Ж</a:t>
            </a: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9650676" y="481308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Й</a:t>
            </a: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036425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Х</a:t>
            </a:r>
          </a:p>
        </p:txBody>
      </p:sp>
      <p:pic>
        <p:nvPicPr>
          <p:cNvPr id="91" name="Рисунок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38" y="4670446"/>
            <a:ext cx="1219306" cy="1371719"/>
          </a:xfrm>
          <a:prstGeom prst="rect">
            <a:avLst/>
          </a:prstGeom>
        </p:spPr>
      </p:pic>
      <p:pic>
        <p:nvPicPr>
          <p:cNvPr id="93" name="Рисунок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040" y="5292923"/>
            <a:ext cx="1249788" cy="1371719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27" y="5356305"/>
            <a:ext cx="1243692" cy="1371719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05" y="4753524"/>
            <a:ext cx="932769" cy="70719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805" y="4643767"/>
            <a:ext cx="1024217" cy="865707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3127" y="4637670"/>
            <a:ext cx="1030313" cy="8779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327" y="5270854"/>
            <a:ext cx="938865" cy="890093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3495" y="5298595"/>
            <a:ext cx="987638" cy="8779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4602" y="4655040"/>
            <a:ext cx="932769" cy="932769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8764" y="5295239"/>
            <a:ext cx="1005927" cy="841321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9899" y="4628776"/>
            <a:ext cx="1018120" cy="932769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10558281" y="1142394"/>
            <a:ext cx="777922" cy="97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1389" y="4601349"/>
            <a:ext cx="944962" cy="932769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6662" y="5270852"/>
            <a:ext cx="981541" cy="89009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68608" y="4640997"/>
            <a:ext cx="975445" cy="89009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67044" y="31892"/>
            <a:ext cx="7364606" cy="4663844"/>
          </a:xfrm>
          <a:prstGeom prst="rect">
            <a:avLst/>
          </a:prstGeom>
        </p:spPr>
      </p:pic>
      <p:pic>
        <p:nvPicPr>
          <p:cNvPr id="6146" name="Picture 2" descr="https://img0.liveinternet.ru/images/attach/d/0/142/899/142899552_4843185_5__44_2_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" y="121343"/>
            <a:ext cx="4812060" cy="48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52400" y="-514174"/>
            <a:ext cx="5158844" cy="5184619"/>
          </a:xfrm>
          <a:prstGeom prst="rect">
            <a:avLst/>
          </a:prstGeom>
        </p:spPr>
      </p:pic>
      <p:sp>
        <p:nvSpPr>
          <p:cNvPr id="57" name="Прямоугольник 56"/>
          <p:cNvSpPr/>
          <p:nvPr/>
        </p:nvSpPr>
        <p:spPr>
          <a:xfrm>
            <a:off x="579580" y="3012611"/>
            <a:ext cx="767493" cy="83113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5733870" y="896216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Л</a:t>
            </a:r>
          </a:p>
        </p:txBody>
      </p:sp>
      <p:sp>
        <p:nvSpPr>
          <p:cNvPr id="63" name="Скругленный прямоугольник 62"/>
          <p:cNvSpPr/>
          <p:nvPr/>
        </p:nvSpPr>
        <p:spPr>
          <a:xfrm>
            <a:off x="6360049" y="896216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Е</a:t>
            </a:r>
          </a:p>
        </p:txBody>
      </p:sp>
      <p:sp>
        <p:nvSpPr>
          <p:cNvPr id="64" name="Скругленный прямоугольник 63"/>
          <p:cNvSpPr/>
          <p:nvPr/>
        </p:nvSpPr>
        <p:spPr>
          <a:xfrm>
            <a:off x="7024328" y="896216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О</a:t>
            </a:r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7662875" y="891998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П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76710" y="5258658"/>
            <a:ext cx="993734" cy="914479"/>
          </a:xfrm>
          <a:prstGeom prst="rect">
            <a:avLst/>
          </a:prstGeom>
        </p:spPr>
      </p:pic>
      <p:sp>
        <p:nvSpPr>
          <p:cNvPr id="70" name="Скругленный прямоугольник 69"/>
          <p:cNvSpPr/>
          <p:nvPr/>
        </p:nvSpPr>
        <p:spPr>
          <a:xfrm>
            <a:off x="8367558" y="903284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А</a:t>
            </a:r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8994060" y="911047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Р</a:t>
            </a:r>
          </a:p>
        </p:txBody>
      </p:sp>
      <p:sp>
        <p:nvSpPr>
          <p:cNvPr id="72" name="Скругленный прямоугольник 71"/>
          <p:cNvSpPr/>
          <p:nvPr/>
        </p:nvSpPr>
        <p:spPr>
          <a:xfrm>
            <a:off x="9658339" y="903284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Д</a:t>
            </a:r>
          </a:p>
        </p:txBody>
      </p:sp>
      <p:pic>
        <p:nvPicPr>
          <p:cNvPr id="25" name="Рисунок 24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54671" y="5481960"/>
            <a:ext cx="1646063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70" grpId="0" animBg="1"/>
      <p:bldP spid="71" grpId="0" animBg="1"/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7922530" y="611873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Э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784046" y="611873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Ю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61014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Ь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199498" y="612555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Ы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37982" y="6125560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Ъ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061014" y="547272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С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672853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76466" y="612556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Щ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735810" y="549775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М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587659" y="612556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Ш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726143" y="6125563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Ч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864627" y="612556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Ц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9650676" y="547272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Ф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8779493" y="5472725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У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184428" y="486766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Ё</a:t>
            </a: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7020075" y="4822206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Ж</a:t>
            </a: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9650676" y="481308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Й</a:t>
            </a: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036425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Х</a:t>
            </a:r>
          </a:p>
        </p:txBody>
      </p:sp>
      <p:pic>
        <p:nvPicPr>
          <p:cNvPr id="97" name="Рисунок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27" y="5356305"/>
            <a:ext cx="1243692" cy="1371719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05" y="4753524"/>
            <a:ext cx="932769" cy="70719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05" y="4643767"/>
            <a:ext cx="1024217" cy="865707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127" y="4637670"/>
            <a:ext cx="1030313" cy="8779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327" y="5270854"/>
            <a:ext cx="938865" cy="890093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3495" y="5298595"/>
            <a:ext cx="987638" cy="8779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4602" y="4655040"/>
            <a:ext cx="932769" cy="932769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764" y="5295239"/>
            <a:ext cx="1005927" cy="841321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9899" y="4628776"/>
            <a:ext cx="1018120" cy="932769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10558281" y="1142394"/>
            <a:ext cx="777922" cy="97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1389" y="4601349"/>
            <a:ext cx="944962" cy="932769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6662" y="5270852"/>
            <a:ext cx="981541" cy="89009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8608" y="4640997"/>
            <a:ext cx="975445" cy="89009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6710" y="5258658"/>
            <a:ext cx="993734" cy="9144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67044" y="133259"/>
            <a:ext cx="7364606" cy="4636910"/>
          </a:xfrm>
          <a:prstGeom prst="rect">
            <a:avLst/>
          </a:prstGeom>
        </p:spPr>
      </p:pic>
      <p:pic>
        <p:nvPicPr>
          <p:cNvPr id="7170" name="Picture 2" descr="http://fffgaming.org/TabletopSim/D&amp;D/Characters/zzz%20non-pc/wolf3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" y="179108"/>
            <a:ext cx="4751033" cy="46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1347" y="-516614"/>
            <a:ext cx="5114987" cy="5260654"/>
          </a:xfrm>
          <a:prstGeom prst="rect">
            <a:avLst/>
          </a:prstGeom>
        </p:spPr>
      </p:pic>
      <p:sp>
        <p:nvSpPr>
          <p:cNvPr id="57" name="Прямоугольник 56"/>
          <p:cNvSpPr/>
          <p:nvPr/>
        </p:nvSpPr>
        <p:spPr>
          <a:xfrm>
            <a:off x="1932130" y="3069761"/>
            <a:ext cx="767493" cy="83113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60" name="Скругленный прямоугольник 59"/>
          <p:cNvSpPr/>
          <p:nvPr/>
        </p:nvSpPr>
        <p:spPr>
          <a:xfrm>
            <a:off x="5022913" y="4162667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В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14544" y="4652930"/>
            <a:ext cx="1012024" cy="908383"/>
          </a:xfrm>
          <a:prstGeom prst="rect">
            <a:avLst/>
          </a:prstGeom>
        </p:spPr>
      </p:pic>
      <p:sp>
        <p:nvSpPr>
          <p:cNvPr id="61" name="Скругленный прямоугольник 60"/>
          <p:cNvSpPr/>
          <p:nvPr/>
        </p:nvSpPr>
        <p:spPr>
          <a:xfrm>
            <a:off x="5693263" y="4167058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О</a:t>
            </a:r>
          </a:p>
        </p:txBody>
      </p:sp>
      <p:sp>
        <p:nvSpPr>
          <p:cNvPr id="66" name="Скругленный прямоугольник 65"/>
          <p:cNvSpPr/>
          <p:nvPr/>
        </p:nvSpPr>
        <p:spPr>
          <a:xfrm>
            <a:off x="6341269" y="4150747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Л</a:t>
            </a: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64322" y="5309477"/>
            <a:ext cx="1036410" cy="896190"/>
          </a:xfrm>
          <a:prstGeom prst="rect">
            <a:avLst/>
          </a:prstGeom>
        </p:spPr>
      </p:pic>
      <p:sp>
        <p:nvSpPr>
          <p:cNvPr id="67" name="Скругленный прямоугольник 66"/>
          <p:cNvSpPr/>
          <p:nvPr/>
        </p:nvSpPr>
        <p:spPr>
          <a:xfrm>
            <a:off x="7045100" y="4150747"/>
            <a:ext cx="563355" cy="500791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К</a:t>
            </a:r>
          </a:p>
        </p:txBody>
      </p:sp>
      <p:pic>
        <p:nvPicPr>
          <p:cNvPr id="7171" name="Рисунок 717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10831" y="3842075"/>
            <a:ext cx="926672" cy="926672"/>
          </a:xfrm>
          <a:prstGeom prst="rect">
            <a:avLst/>
          </a:prstGeom>
        </p:spPr>
      </p:pic>
      <p:pic>
        <p:nvPicPr>
          <p:cNvPr id="7172" name="Рисунок 7171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51936" y="5497754"/>
            <a:ext cx="1646063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6" grpId="0" animBg="1"/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59" y="41597"/>
            <a:ext cx="7364606" cy="5088210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7922530" y="611873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Э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784046" y="611873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Ю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61014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Ь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199498" y="612555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Ы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37982" y="6125560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Ъ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061014" y="547272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С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672853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76466" y="6125561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Щ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735810" y="549775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М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587659" y="6125562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Ш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726143" y="6125563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Ч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864627" y="6125564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Ц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8779493" y="5472725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У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184428" y="486766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Ё</a:t>
            </a: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9650676" y="4813089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Й</a:t>
            </a: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036425" y="6125558"/>
            <a:ext cx="777922" cy="545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Х</a:t>
            </a:r>
          </a:p>
        </p:txBody>
      </p:sp>
      <p:pic>
        <p:nvPicPr>
          <p:cNvPr id="97" name="Рисунок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27" y="5356305"/>
            <a:ext cx="1243692" cy="1371719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05" y="4753524"/>
            <a:ext cx="932769" cy="70719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05" y="4643767"/>
            <a:ext cx="1024217" cy="865707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127" y="4637670"/>
            <a:ext cx="1030313" cy="8779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27" y="5270854"/>
            <a:ext cx="938865" cy="890093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495" y="5298595"/>
            <a:ext cx="987638" cy="8779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4602" y="4655040"/>
            <a:ext cx="932769" cy="932769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8764" y="5295239"/>
            <a:ext cx="1005927" cy="841321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9899" y="4628776"/>
            <a:ext cx="1018120" cy="932769"/>
          </a:xfrm>
          <a:prstGeom prst="rect">
            <a:avLst/>
          </a:prstGeom>
        </p:spPr>
      </p:pic>
      <p:sp>
        <p:nvSpPr>
          <p:cNvPr id="53" name="Прямоугольник 52"/>
          <p:cNvSpPr/>
          <p:nvPr/>
        </p:nvSpPr>
        <p:spPr>
          <a:xfrm>
            <a:off x="10558281" y="1142394"/>
            <a:ext cx="777922" cy="971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389" y="4601349"/>
            <a:ext cx="944962" cy="932769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6662" y="5270852"/>
            <a:ext cx="981541" cy="890093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8608" y="4640997"/>
            <a:ext cx="975445" cy="89009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6710" y="5258658"/>
            <a:ext cx="993734" cy="91447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14544" y="4652930"/>
            <a:ext cx="1012024" cy="90838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64322" y="5309477"/>
            <a:ext cx="1036410" cy="896190"/>
          </a:xfrm>
          <a:prstGeom prst="rect">
            <a:avLst/>
          </a:prstGeom>
        </p:spPr>
      </p:pic>
      <p:pic>
        <p:nvPicPr>
          <p:cNvPr id="8194" name="Picture 2" descr="https://st.depositphotos.com/1967477/4473/v/950/depositphotos_44736711-stock-illustration-happy-giraffe.jpg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6" y="228600"/>
            <a:ext cx="3708090" cy="444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06964" y="-552875"/>
            <a:ext cx="5108891" cy="5225841"/>
          </a:xfrm>
          <a:prstGeom prst="rect">
            <a:avLst/>
          </a:prstGeom>
        </p:spPr>
      </p:pic>
      <p:sp>
        <p:nvSpPr>
          <p:cNvPr id="57" name="Прямоугольник 56"/>
          <p:cNvSpPr/>
          <p:nvPr/>
        </p:nvSpPr>
        <p:spPr>
          <a:xfrm>
            <a:off x="3483766" y="2897533"/>
            <a:ext cx="767493" cy="83113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5130465" y="2723337"/>
            <a:ext cx="561616" cy="500791"/>
          </a:xfrm>
          <a:prstGeom prst="roundRect">
            <a:avLst>
              <a:gd name="adj" fmla="val 0"/>
            </a:avLst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Ж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98233" y="4689472"/>
            <a:ext cx="1048603" cy="908383"/>
          </a:xfrm>
          <a:prstGeom prst="rect">
            <a:avLst/>
          </a:prstGeom>
        </p:spPr>
      </p:pic>
      <p:sp>
        <p:nvSpPr>
          <p:cNvPr id="62" name="Скругленный прямоугольник 61"/>
          <p:cNvSpPr/>
          <p:nvPr/>
        </p:nvSpPr>
        <p:spPr>
          <a:xfrm>
            <a:off x="5757792" y="2723337"/>
            <a:ext cx="561616" cy="500791"/>
          </a:xfrm>
          <a:prstGeom prst="roundRect">
            <a:avLst>
              <a:gd name="adj" fmla="val 0"/>
            </a:avLst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И</a:t>
            </a:r>
          </a:p>
        </p:txBody>
      </p:sp>
      <p:sp>
        <p:nvSpPr>
          <p:cNvPr id="63" name="Скругленный прямоугольник 62"/>
          <p:cNvSpPr/>
          <p:nvPr/>
        </p:nvSpPr>
        <p:spPr>
          <a:xfrm>
            <a:off x="6402302" y="2724219"/>
            <a:ext cx="561616" cy="500791"/>
          </a:xfrm>
          <a:prstGeom prst="roundRect">
            <a:avLst>
              <a:gd name="adj" fmla="val 0"/>
            </a:avLst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Р</a:t>
            </a:r>
          </a:p>
        </p:txBody>
      </p:sp>
      <p:sp>
        <p:nvSpPr>
          <p:cNvPr id="64" name="Скругленный прямоугольник 63"/>
          <p:cNvSpPr/>
          <p:nvPr/>
        </p:nvSpPr>
        <p:spPr>
          <a:xfrm>
            <a:off x="7066112" y="2728015"/>
            <a:ext cx="561616" cy="500791"/>
          </a:xfrm>
          <a:prstGeom prst="roundRect">
            <a:avLst>
              <a:gd name="adj" fmla="val 0"/>
            </a:avLst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А</a:t>
            </a:r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7771913" y="2723337"/>
            <a:ext cx="561616" cy="500791"/>
          </a:xfrm>
          <a:prstGeom prst="roundRect">
            <a:avLst>
              <a:gd name="adj" fmla="val 0"/>
            </a:avLst>
          </a:prstGeom>
          <a:solidFill>
            <a:srgbClr val="66CCFF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tx1"/>
                </a:solidFill>
              </a:rPr>
              <a:t>Ф</a:t>
            </a:r>
          </a:p>
        </p:txBody>
      </p:sp>
      <p:pic>
        <p:nvPicPr>
          <p:cNvPr id="7169" name="Рисунок 716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99611" y="5258658"/>
            <a:ext cx="1036410" cy="835224"/>
          </a:xfrm>
          <a:prstGeom prst="rect">
            <a:avLst/>
          </a:prstGeom>
        </p:spPr>
      </p:pic>
      <p:pic>
        <p:nvPicPr>
          <p:cNvPr id="7172" name="Рисунок 7171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95343" y="5480731"/>
            <a:ext cx="1646063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3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69"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3" grpId="0" animBg="1"/>
      <p:bldP spid="64" grpId="0" animBg="1"/>
      <p:bldP spid="65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6CCFF"/>
        </a:solidFill>
        <a:ln>
          <a:solidFill>
            <a:schemeClr val="tx1"/>
          </a:solidFill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a:spPr>
      <a:bodyPr rtlCol="0" anchor="ctr"/>
      <a:lstStyle>
        <a:defPPr algn="ctr">
          <a:defRPr sz="36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659</Words>
  <Application>Microsoft Office PowerPoint</Application>
  <PresentationFormat>Произвольный</PresentationFormat>
  <Paragraphs>202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Татьяна Керженцева</dc:creator>
  <cp:lastModifiedBy>тов.Шерман</cp:lastModifiedBy>
  <cp:revision>49</cp:revision>
  <dcterms:created xsi:type="dcterms:W3CDTF">2019-05-12T12:33:14Z</dcterms:created>
  <dcterms:modified xsi:type="dcterms:W3CDTF">2022-03-15T19:11:39Z</dcterms:modified>
</cp:coreProperties>
</file>